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2"/>
  </p:notesMasterIdLst>
  <p:sldIdLst>
    <p:sldId id="256" r:id="rId2"/>
    <p:sldId id="257" r:id="rId3"/>
    <p:sldId id="304" r:id="rId4"/>
    <p:sldId id="306" r:id="rId5"/>
    <p:sldId id="315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10" r:id="rId17"/>
    <p:sldId id="314" r:id="rId18"/>
    <p:sldId id="301" r:id="rId19"/>
    <p:sldId id="296" r:id="rId20"/>
    <p:sldId id="307" r:id="rId21"/>
    <p:sldId id="305" r:id="rId22"/>
    <p:sldId id="265" r:id="rId23"/>
    <p:sldId id="275" r:id="rId24"/>
    <p:sldId id="268" r:id="rId25"/>
    <p:sldId id="308" r:id="rId26"/>
    <p:sldId id="309" r:id="rId27"/>
    <p:sldId id="266" r:id="rId28"/>
    <p:sldId id="311" r:id="rId29"/>
    <p:sldId id="312" r:id="rId30"/>
    <p:sldId id="31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6649" autoAdjust="0"/>
    <p:restoredTop sz="86343" autoAdjust="0"/>
  </p:normalViewPr>
  <p:slideViewPr>
    <p:cSldViewPr>
      <p:cViewPr varScale="1">
        <p:scale>
          <a:sx n="54" d="100"/>
          <a:sy n="54" d="100"/>
        </p:scale>
        <p:origin x="-90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5B3-5C4D-4425-84C8-9DFB388971E0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E8C0-1876-4780-B037-D8B1DAD4D453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22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23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24</a:t>
            </a:fld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25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8E8C0-1876-4780-B037-D8B1DAD4D453}" type="slidenum">
              <a:rPr lang="en-MY" smtClean="0"/>
              <a:pPr/>
              <a:t>26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61F768F-495A-44C3-979B-E8D6D2FD3F8D}" type="datetimeFigureOut">
              <a:rPr lang="en-US" smtClean="0"/>
              <a:pPr/>
              <a:t>2/20/2012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E569605-08B1-4AF0-8F27-D8DADA454D98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EEE521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Computer and Data Communication Networks</a:t>
            </a:r>
          </a:p>
          <a:p>
            <a:r>
              <a:rPr lang="en-US" dirty="0" smtClean="0"/>
              <a:t>Semester 2 2011-2012</a:t>
            </a:r>
          </a:p>
          <a:p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Nazri</a:t>
            </a:r>
            <a:r>
              <a:rPr lang="en-US" dirty="0" smtClean="0"/>
              <a:t> Mahmud</a:t>
            </a:r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7146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VEERA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ZARITH LIYANA BINTI ZAHARI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  <a:r>
              <a:rPr lang="en-US" dirty="0" err="1" smtClean="0">
                <a:solidFill>
                  <a:srgbClr val="0070C0"/>
                </a:solidFill>
              </a:rPr>
              <a:t>Putrajaya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UNIKL BMI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Electronic Eng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No.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Fresh Grad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ABDULLAH AMER MOHAMMED SALIH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Baghdad, IRAQ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  <a:r>
              <a:rPr lang="en-US" dirty="0" err="1" smtClean="0">
                <a:solidFill>
                  <a:srgbClr val="0070C0"/>
                </a:solidFill>
              </a:rPr>
              <a:t>AlMansour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Univ</a:t>
            </a:r>
            <a:r>
              <a:rPr lang="en-US" dirty="0" smtClean="0">
                <a:solidFill>
                  <a:srgbClr val="0070C0"/>
                </a:solidFill>
              </a:rPr>
              <a:t> College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</a:t>
            </a:r>
            <a:r>
              <a:rPr lang="en-US" dirty="0" smtClean="0">
                <a:solidFill>
                  <a:srgbClr val="0070C0"/>
                </a:solidFill>
              </a:rPr>
              <a:t>Software </a:t>
            </a:r>
            <a:r>
              <a:rPr lang="en-US" dirty="0" smtClean="0">
                <a:solidFill>
                  <a:srgbClr val="0070C0"/>
                </a:solidFill>
              </a:rPr>
              <a:t>Eng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Yes. Computer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6 years. 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ABDUL MALIK HAIDER YUSEF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  <a:r>
              <a:rPr lang="en-US" dirty="0" err="1" smtClean="0">
                <a:solidFill>
                  <a:srgbClr val="0070C0"/>
                </a:solidFill>
              </a:rPr>
              <a:t>Hodeidah</a:t>
            </a:r>
            <a:r>
              <a:rPr lang="en-US" dirty="0" smtClean="0">
                <a:solidFill>
                  <a:srgbClr val="0070C0"/>
                </a:solidFill>
              </a:rPr>
              <a:t>, Yemen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  <a:r>
              <a:rPr lang="en-US" dirty="0" err="1" smtClean="0">
                <a:solidFill>
                  <a:srgbClr val="0070C0"/>
                </a:solidFill>
              </a:rPr>
              <a:t>Hodeidah</a:t>
            </a:r>
            <a:r>
              <a:rPr lang="en-US" dirty="0" smtClean="0">
                <a:solidFill>
                  <a:srgbClr val="0070C0"/>
                </a:solidFill>
              </a:rPr>
              <a:t> Univ.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Computer Engineering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Yes. Computer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5y Demonstrator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ZHANG XINLU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</a:t>
            </a:r>
            <a:r>
              <a:rPr lang="en-US" dirty="0" err="1" smtClean="0">
                <a:solidFill>
                  <a:srgbClr val="0070C0"/>
                </a:solidFill>
              </a:rPr>
              <a:t>from?Wuhan</a:t>
            </a:r>
            <a:r>
              <a:rPr lang="en-US" dirty="0" smtClean="0">
                <a:solidFill>
                  <a:srgbClr val="0070C0"/>
                </a:solidFill>
              </a:rPr>
              <a:t>, CHINA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Railway University.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</a:t>
            </a:r>
            <a:r>
              <a:rPr lang="en-US" dirty="0" err="1" smtClean="0">
                <a:solidFill>
                  <a:srgbClr val="0070C0"/>
                </a:solidFill>
              </a:rPr>
              <a:t>Mechatronic</a:t>
            </a:r>
            <a:r>
              <a:rPr lang="en-US" dirty="0" smtClean="0">
                <a:solidFill>
                  <a:srgbClr val="0070C0"/>
                </a:solidFill>
              </a:rPr>
              <a:t> Eng.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No.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2y Railway company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MOHAMMAD ALI BAGHERI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Shiraz, IRAN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  <a:r>
              <a:rPr lang="en-US" dirty="0" err="1" smtClean="0">
                <a:solidFill>
                  <a:srgbClr val="0070C0"/>
                </a:solidFill>
              </a:rPr>
              <a:t>Aazad</a:t>
            </a:r>
            <a:r>
              <a:rPr lang="en-US" dirty="0" smtClean="0">
                <a:solidFill>
                  <a:srgbClr val="0070C0"/>
                </a:solidFill>
              </a:rPr>
              <a:t> Univ.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Telecom and Electronics Eng.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Yes. Computer Networks and telecom.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1y in Instrumentation System, 1yr Microwave , 4y Electrical Installations.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Theoretical and Problem-based discussion (PBD)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are advised on topics to be covered and preparatory readings and questions are assigned prior to lecture session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Lecturer and students discuss topics interactively based on the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take their own notes during discussion </a:t>
            </a:r>
          </a:p>
          <a:p>
            <a:r>
              <a:rPr lang="en-US" dirty="0" smtClean="0"/>
              <a:t>Group Experiential Learning (GEL)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carry out modeling, simulation and performance analysis of protocols in groups of 3-5 students</a:t>
            </a:r>
            <a:endParaRPr lang="en-MY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Groups share their findings in class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Group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timetable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Monday 9-11am: EEK2 </a:t>
            </a:r>
          </a:p>
          <a:p>
            <a:r>
              <a:rPr lang="en-US" dirty="0" smtClean="0"/>
              <a:t>Tuesday 11am to 1pm: EEK3 (but mostly in the Data Communication Lab on the 2</a:t>
            </a:r>
            <a:r>
              <a:rPr lang="en-US" baseline="30000" dirty="0" smtClean="0"/>
              <a:t>nd</a:t>
            </a:r>
            <a:r>
              <a:rPr lang="en-US" dirty="0" smtClean="0"/>
              <a:t> Floor) </a:t>
            </a:r>
            <a:r>
              <a:rPr lang="en-US" dirty="0" smtClean="0"/>
              <a:t>– cancelled  - change as below</a:t>
            </a:r>
            <a:endParaRPr lang="en-US" dirty="0" smtClean="0"/>
          </a:p>
          <a:p>
            <a:r>
              <a:rPr lang="en-US" dirty="0" smtClean="0"/>
              <a:t>Change?</a:t>
            </a:r>
          </a:p>
          <a:p>
            <a:pPr lvl="1"/>
            <a:r>
              <a:rPr lang="en-US" dirty="0" smtClean="0"/>
              <a:t>Wednesday – 9-11am – </a:t>
            </a:r>
            <a:r>
              <a:rPr lang="en-US" dirty="0" smtClean="0"/>
              <a:t>at EEK3</a:t>
            </a:r>
            <a:endParaRPr lang="en-US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60% Final Exam</a:t>
            </a:r>
          </a:p>
          <a:p>
            <a:r>
              <a:rPr lang="en-US" dirty="0" smtClean="0"/>
              <a:t>40 % Coursework; 20% from each lecturer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20% Coursework from En. </a:t>
            </a:r>
            <a:r>
              <a:rPr lang="en-US" dirty="0" err="1" smtClean="0">
                <a:solidFill>
                  <a:srgbClr val="0070C0"/>
                </a:solidFill>
              </a:rPr>
              <a:t>Nazri’s</a:t>
            </a:r>
            <a:r>
              <a:rPr lang="en-US" dirty="0" smtClean="0">
                <a:solidFill>
                  <a:srgbClr val="0070C0"/>
                </a:solidFill>
              </a:rPr>
              <a:t> part consists of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5% Test - Individual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5% Assignment – Individual and In group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10% Project - Group</a:t>
            </a:r>
            <a:endParaRPr lang="en-US" dirty="0" smtClean="0"/>
          </a:p>
          <a:p>
            <a:pPr lvl="2"/>
            <a:r>
              <a:rPr lang="en-US" dirty="0" smtClean="0"/>
              <a:t>Group work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Group Experiential Learning(GEL) and Project (10%)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Group Paper presentation (2.5%)</a:t>
            </a:r>
          </a:p>
          <a:p>
            <a:pPr lvl="2"/>
            <a:r>
              <a:rPr lang="en-US" dirty="0" smtClean="0"/>
              <a:t>Individual work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Individual Test – 5 %</a:t>
            </a:r>
          </a:p>
          <a:p>
            <a:pPr lvl="3"/>
            <a:r>
              <a:rPr lang="en-US" dirty="0" smtClean="0">
                <a:solidFill>
                  <a:srgbClr val="0070C0"/>
                </a:solidFill>
              </a:rPr>
              <a:t>Individual Written Assignment and Paper review assignment - 2.5%</a:t>
            </a:r>
          </a:p>
          <a:p>
            <a:pPr lvl="3"/>
            <a:endParaRPr lang="en-US" dirty="0" smtClean="0"/>
          </a:p>
          <a:p>
            <a:pPr lvl="1"/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Reference books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Main textbook: Data Communications and Networking 4</a:t>
            </a:r>
            <a:r>
              <a:rPr lang="en-US" baseline="30000" dirty="0" smtClean="0">
                <a:solidFill>
                  <a:srgbClr val="0070C0"/>
                </a:solidFill>
              </a:rPr>
              <a:t>th</a:t>
            </a:r>
            <a:r>
              <a:rPr lang="en-US" dirty="0" smtClean="0">
                <a:solidFill>
                  <a:srgbClr val="0070C0"/>
                </a:solidFill>
              </a:rPr>
              <a:t> Edition by </a:t>
            </a:r>
            <a:r>
              <a:rPr lang="en-US" dirty="0" err="1" smtClean="0">
                <a:solidFill>
                  <a:srgbClr val="0070C0"/>
                </a:solidFill>
              </a:rPr>
              <a:t>Behrouz</a:t>
            </a:r>
            <a:r>
              <a:rPr lang="en-US" dirty="0" smtClean="0">
                <a:solidFill>
                  <a:srgbClr val="0070C0"/>
                </a:solidFill>
              </a:rPr>
              <a:t> A. </a:t>
            </a:r>
            <a:r>
              <a:rPr lang="en-US" dirty="0" err="1" smtClean="0">
                <a:solidFill>
                  <a:srgbClr val="0070C0"/>
                </a:solidFill>
              </a:rPr>
              <a:t>Forouzan</a:t>
            </a:r>
            <a:r>
              <a:rPr lang="en-US" dirty="0" smtClean="0">
                <a:solidFill>
                  <a:srgbClr val="0070C0"/>
                </a:solidFill>
              </a:rPr>
              <a:t>, McGraw Hill</a:t>
            </a:r>
          </a:p>
          <a:p>
            <a:r>
              <a:rPr lang="en-US" dirty="0" smtClean="0"/>
              <a:t>Journal Papers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Survey papers for group presentation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Research papers for individual paper review assignment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 list of papers will be provided for selection</a:t>
            </a:r>
          </a:p>
          <a:p>
            <a:r>
              <a:rPr lang="en-US" dirty="0" smtClean="0"/>
              <a:t>Supporting resources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Can be downloaded from my academic webpage:</a:t>
            </a: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http://ee.eng.usm.my/eeacad/nazriee/teaching.html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Supporting Slides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Reading handouts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Preparatory questions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Lab sheets</a:t>
            </a:r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Course overview</a:t>
            </a:r>
          </a:p>
          <a:p>
            <a:r>
              <a:rPr lang="en-US" dirty="0" smtClean="0"/>
              <a:t>Teaching</a:t>
            </a:r>
          </a:p>
          <a:p>
            <a:r>
              <a:rPr lang="en-US" dirty="0" smtClean="0"/>
              <a:t>Timetable</a:t>
            </a:r>
          </a:p>
          <a:p>
            <a:r>
              <a:rPr lang="en-US" dirty="0" smtClean="0"/>
              <a:t>Lecturers</a:t>
            </a:r>
          </a:p>
          <a:p>
            <a:r>
              <a:rPr lang="en-US" dirty="0" smtClean="0"/>
              <a:t>Assessment</a:t>
            </a:r>
          </a:p>
          <a:p>
            <a:r>
              <a:rPr lang="en-US" dirty="0" smtClean="0"/>
              <a:t>Resources</a:t>
            </a:r>
          </a:p>
          <a:p>
            <a:r>
              <a:rPr lang="en-US" dirty="0" smtClean="0"/>
              <a:t>Software Tools</a:t>
            </a:r>
          </a:p>
          <a:p>
            <a:r>
              <a:rPr lang="en-US" dirty="0" smtClean="0"/>
              <a:t>Syllabus</a:t>
            </a:r>
          </a:p>
          <a:p>
            <a:r>
              <a:rPr lang="en-US" dirty="0" smtClean="0"/>
              <a:t>Lesson Plan</a:t>
            </a:r>
          </a:p>
          <a:p>
            <a:r>
              <a:rPr lang="en-US" dirty="0" smtClean="0"/>
              <a:t>Background Survey</a:t>
            </a:r>
          </a:p>
          <a:p>
            <a:r>
              <a:rPr lang="en-US" dirty="0" smtClean="0"/>
              <a:t>Grouping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tools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OPNET IT Guru Academic Edition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Extensively use throughout the first 7 weeks for </a:t>
            </a:r>
            <a:r>
              <a:rPr lang="en-US" dirty="0" err="1" smtClean="0">
                <a:solidFill>
                  <a:srgbClr val="0070C0"/>
                </a:solidFill>
              </a:rPr>
              <a:t>modelling</a:t>
            </a:r>
            <a:r>
              <a:rPr lang="en-US" dirty="0" smtClean="0">
                <a:solidFill>
                  <a:srgbClr val="0070C0"/>
                </a:solidFill>
              </a:rPr>
              <a:t>, simulation and performance analysis of protocols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Must be individually downloaded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Free from OPNET’s website</a:t>
            </a:r>
          </a:p>
          <a:p>
            <a:pPr lvl="2"/>
            <a:r>
              <a:rPr lang="en-US" sz="1400" dirty="0" smtClean="0">
                <a:solidFill>
                  <a:srgbClr val="0070C0"/>
                </a:solidFill>
              </a:rPr>
              <a:t>http://www.opnet.com/university_program/itguru_academic_edition/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Try out the tutorial for quick </a:t>
            </a:r>
            <a:r>
              <a:rPr lang="en-US" dirty="0" err="1" smtClean="0">
                <a:solidFill>
                  <a:srgbClr val="0070C0"/>
                </a:solidFill>
              </a:rPr>
              <a:t>familiarisation</a:t>
            </a:r>
            <a:r>
              <a:rPr lang="en-US" dirty="0" smtClean="0">
                <a:solidFill>
                  <a:srgbClr val="0070C0"/>
                </a:solidFill>
              </a:rPr>
              <a:t> before the first lab session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Syllabus – first 7 weeks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Link Layer of the TCP/IP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Contention-based Medium Access Control for wired and wireless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Performance Analysis of the Wired and Wireless Ethernet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Medium Access Control for Emerging Wireless Networks (based on group paper presentation and individual paper review)</a:t>
            </a:r>
          </a:p>
          <a:p>
            <a:r>
              <a:rPr lang="en-US" dirty="0" smtClean="0"/>
              <a:t>Network Layer of the TCP/IP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Internetworking: Addressing, Forwarding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Routing Protocols: RIP, OSPF and BGP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Multicasting</a:t>
            </a:r>
          </a:p>
          <a:p>
            <a:pPr lvl="1">
              <a:buNone/>
            </a:pP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460830"/>
          <a:ext cx="76867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280"/>
                <a:gridCol w="64294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20/2</a:t>
                      </a:r>
                    </a:p>
                    <a:p>
                      <a:r>
                        <a:rPr lang="en-US" dirty="0" smtClean="0"/>
                        <a:t>Session</a:t>
                      </a:r>
                      <a:r>
                        <a:rPr lang="en-US" baseline="0" dirty="0" smtClean="0"/>
                        <a:t> 1a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21/2</a:t>
                      </a:r>
                    </a:p>
                    <a:p>
                      <a:r>
                        <a:rPr lang="en-US" dirty="0" smtClean="0"/>
                        <a:t>Session 1b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Course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Introduction</a:t>
                      </a:r>
                      <a:r>
                        <a:rPr lang="en-US" baseline="0" dirty="0" smtClean="0"/>
                        <a:t> and briefing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Survey of students background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Grouping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Distribute list of papers for group and individual selection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Assign preparatory readings and questions: TCP/IP, MACs and LANs.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Review the TCP/IP layered architecture via an open book group quiz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Data Link Layer discussions focusing on Medium Access Control based on preparatory questions, LANs and the Ethernet based on preparatory </a:t>
                      </a:r>
                      <a:r>
                        <a:rPr lang="en-US" baseline="0" dirty="0" smtClean="0"/>
                        <a:t>questions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Tuesday class is changed to Wednesday – no class this week. Contents are moved to Monday week 2.</a:t>
                      </a: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04"/>
                <a:gridCol w="65722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27/2</a:t>
                      </a:r>
                    </a:p>
                    <a:p>
                      <a:r>
                        <a:rPr lang="en-US" dirty="0" smtClean="0"/>
                        <a:t>Session 2a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Group Experiential Learning 1: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OPNET basic tutorial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Modelling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, Simulation and Performance Analysis of IEEE 802.3 Ethernet and MAC.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28/2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Session 2b</a:t>
                      </a:r>
                      <a:endParaRPr lang="en-MY" dirty="0" smtClean="0"/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Group Experiential</a:t>
                      </a:r>
                      <a:r>
                        <a:rPr lang="en-US" baseline="0" dirty="0" smtClean="0"/>
                        <a:t> Learning 1-– continue work from Lab session 1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5/3</a:t>
                      </a:r>
                    </a:p>
                    <a:p>
                      <a:r>
                        <a:rPr lang="en-US" dirty="0" smtClean="0"/>
                        <a:t>Session 3a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Reflection for Lab work from Session 2a and b via selected group results presentation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Discussion on CSMA/CA and IEEE 802.11 MAC protocol based on preparatory readings and questions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6/3</a:t>
                      </a:r>
                    </a:p>
                    <a:p>
                      <a:r>
                        <a:rPr lang="en-US" dirty="0" smtClean="0"/>
                        <a:t>Session 3b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 3b: Group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Experiental</a:t>
                      </a:r>
                      <a:r>
                        <a:rPr lang="en-US" baseline="0" dirty="0" smtClean="0"/>
                        <a:t> Learning 2: </a:t>
                      </a:r>
                      <a:r>
                        <a:rPr lang="en-US" baseline="0" dirty="0" err="1" smtClean="0"/>
                        <a:t>Modelling</a:t>
                      </a:r>
                      <a:r>
                        <a:rPr lang="en-US" baseline="0" dirty="0" smtClean="0"/>
                        <a:t>, simulation and performance analysis of</a:t>
                      </a:r>
                      <a:r>
                        <a:rPr lang="en-US" dirty="0" smtClean="0"/>
                        <a:t> IEEE 802.11 MAC protocol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12/3</a:t>
                      </a:r>
                    </a:p>
                    <a:p>
                      <a:r>
                        <a:rPr lang="en-US" dirty="0" smtClean="0"/>
                        <a:t>Session 4a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Reflection for Lab work from Session 3b via results presentation by selected groups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Group Presentation on Survey paper for MACs for other wireless networks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13/3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Session 4b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Continue Group Presentation on Survey paper for MACs for other wireless networks.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PLAN</a:t>
            </a:r>
            <a:br>
              <a:rPr lang="en-US" dirty="0" smtClean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76867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66151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Lesson 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19/3</a:t>
                      </a:r>
                    </a:p>
                    <a:p>
                      <a:r>
                        <a:rPr lang="en-US" dirty="0" smtClean="0"/>
                        <a:t>Session 5a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Discussion on the </a:t>
                      </a:r>
                      <a:r>
                        <a:rPr lang="en-US" dirty="0" smtClean="0"/>
                        <a:t>Network Layer, Internetworking</a:t>
                      </a:r>
                      <a:r>
                        <a:rPr lang="en-US" baseline="0" dirty="0" smtClean="0"/>
                        <a:t> based on Group Quiz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Addressing, Forwarding,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u="none" baseline="0" dirty="0" err="1" smtClean="0"/>
                        <a:t>Unicast</a:t>
                      </a:r>
                      <a:r>
                        <a:rPr lang="en-US" u="none" baseline="0" dirty="0" smtClean="0"/>
                        <a:t> </a:t>
                      </a:r>
                      <a:r>
                        <a:rPr lang="en-US" dirty="0" smtClean="0"/>
                        <a:t>Routing based on preparatory readings</a:t>
                      </a:r>
                      <a:r>
                        <a:rPr lang="en-US" baseline="0" dirty="0" smtClean="0"/>
                        <a:t> and questions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20/3</a:t>
                      </a:r>
                    </a:p>
                    <a:p>
                      <a:r>
                        <a:rPr lang="en-US" dirty="0" smtClean="0"/>
                        <a:t>Session 5b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4b: Lab work and assignment on </a:t>
                      </a:r>
                      <a:r>
                        <a:rPr lang="en-US" dirty="0" err="1" smtClean="0"/>
                        <a:t>Unicast</a:t>
                      </a:r>
                      <a:r>
                        <a:rPr lang="en-US" dirty="0" smtClean="0"/>
                        <a:t> Routing Protocols</a:t>
                      </a:r>
                      <a:endParaRPr lang="en-MY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LESSON PLAN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72390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594"/>
                <a:gridCol w="576740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6,7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26/3</a:t>
                      </a:r>
                    </a:p>
                    <a:p>
                      <a:r>
                        <a:rPr lang="en-US" dirty="0" smtClean="0"/>
                        <a:t>Session 6a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27/3</a:t>
                      </a:r>
                    </a:p>
                    <a:p>
                      <a:r>
                        <a:rPr lang="en-US" dirty="0" smtClean="0"/>
                        <a:t>Session 6b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Session 5a: </a:t>
                      </a:r>
                      <a:r>
                        <a:rPr lang="en-US" baseline="0" dirty="0" smtClean="0"/>
                        <a:t>Reflection for Lab work from Session 5b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Multicasting </a:t>
                      </a:r>
                    </a:p>
                    <a:p>
                      <a:endParaRPr lang="en-US" baseline="0" dirty="0" smtClean="0"/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Labwork</a:t>
                      </a:r>
                      <a:r>
                        <a:rPr lang="en-US" baseline="0" dirty="0" smtClean="0"/>
                        <a:t> on Network Designs and Group Project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</a:p>
                    <a:p>
                      <a:r>
                        <a:rPr lang="en-US" dirty="0" smtClean="0"/>
                        <a:t>2/4</a:t>
                      </a:r>
                    </a:p>
                    <a:p>
                      <a:r>
                        <a:rPr lang="en-US" dirty="0" smtClean="0"/>
                        <a:t>Session 7a</a:t>
                      </a:r>
                    </a:p>
                    <a:p>
                      <a:r>
                        <a:rPr lang="en-US" dirty="0" smtClean="0"/>
                        <a:t>3/4</a:t>
                      </a:r>
                      <a:r>
                        <a:rPr lang="en-US" baseline="0" dirty="0" smtClean="0"/>
                        <a:t> 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Session 7b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Overall review </a:t>
                      </a:r>
                      <a:endParaRPr lang="en-MY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Individual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Test on theories and practice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Continue with the TCP and Application</a:t>
                      </a:r>
                      <a:r>
                        <a:rPr lang="en-US" baseline="0" dirty="0" smtClean="0"/>
                        <a:t> Layer with Dr. </a:t>
                      </a:r>
                      <a:r>
                        <a:rPr lang="en-US" baseline="0" dirty="0" err="1" smtClean="0"/>
                        <a:t>Kamal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survey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No of students who have taken related UG courses – 5 students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Examples of UG courses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Data </a:t>
            </a:r>
            <a:r>
              <a:rPr lang="en-US" dirty="0" err="1" smtClean="0">
                <a:solidFill>
                  <a:srgbClr val="0070C0"/>
                </a:solidFill>
              </a:rPr>
              <a:t>Comm</a:t>
            </a:r>
            <a:r>
              <a:rPr lang="en-US" dirty="0" smtClean="0">
                <a:solidFill>
                  <a:srgbClr val="0070C0"/>
                </a:solidFill>
              </a:rPr>
              <a:t>, Computer networks etc.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Detail survey via </a:t>
            </a:r>
            <a:r>
              <a:rPr lang="en-US" dirty="0" err="1" smtClean="0">
                <a:solidFill>
                  <a:srgbClr val="0070C0"/>
                </a:solidFill>
              </a:rPr>
              <a:t>questionaires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Group </a:t>
            </a:r>
            <a:r>
              <a:rPr lang="en-US" dirty="0" smtClean="0"/>
              <a:t>1 name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Abdullah </a:t>
            </a:r>
            <a:r>
              <a:rPr lang="en-US" dirty="0" err="1" smtClean="0"/>
              <a:t>Amer</a:t>
            </a:r>
            <a:endParaRPr lang="en-US" dirty="0" smtClean="0"/>
          </a:p>
          <a:p>
            <a:pPr lvl="1"/>
            <a:r>
              <a:rPr lang="en-US" dirty="0" err="1" smtClean="0"/>
              <a:t>Mera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Aiman</a:t>
            </a:r>
            <a:endParaRPr lang="en-US" dirty="0" smtClean="0"/>
          </a:p>
          <a:p>
            <a:pPr lvl="1"/>
            <a:r>
              <a:rPr lang="en-US" dirty="0" err="1" smtClean="0"/>
              <a:t>Hossein</a:t>
            </a:r>
            <a:endParaRPr lang="en-US" dirty="0" smtClean="0"/>
          </a:p>
          <a:p>
            <a:r>
              <a:rPr lang="en-US" dirty="0" smtClean="0"/>
              <a:t>Group </a:t>
            </a:r>
            <a:r>
              <a:rPr lang="en-US" dirty="0" smtClean="0"/>
              <a:t>2 name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Aiffah</a:t>
            </a:r>
            <a:endParaRPr lang="en-US" dirty="0" smtClean="0"/>
          </a:p>
          <a:p>
            <a:pPr lvl="1"/>
            <a:r>
              <a:rPr lang="en-US" dirty="0" err="1" smtClean="0"/>
              <a:t>Zarith</a:t>
            </a:r>
            <a:r>
              <a:rPr lang="en-US" dirty="0" smtClean="0"/>
              <a:t> </a:t>
            </a:r>
            <a:r>
              <a:rPr lang="en-US" dirty="0" err="1" smtClean="0"/>
              <a:t>Liyana</a:t>
            </a:r>
            <a:endParaRPr lang="en-US" dirty="0" smtClean="0"/>
          </a:p>
          <a:p>
            <a:pPr lvl="1"/>
            <a:r>
              <a:rPr lang="en-US" dirty="0" err="1" smtClean="0"/>
              <a:t>Maryam</a:t>
            </a:r>
            <a:endParaRPr lang="en-US" dirty="0" smtClean="0"/>
          </a:p>
          <a:p>
            <a:pPr lvl="1"/>
            <a:r>
              <a:rPr lang="en-US" dirty="0" err="1" smtClean="0"/>
              <a:t>Veera</a:t>
            </a:r>
            <a:endParaRPr lang="en-US" dirty="0" smtClean="0"/>
          </a:p>
          <a:p>
            <a:r>
              <a:rPr lang="en-US" dirty="0" smtClean="0"/>
              <a:t>Group </a:t>
            </a:r>
            <a:r>
              <a:rPr lang="en-US" dirty="0" smtClean="0"/>
              <a:t>3 name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Mohammad Ali</a:t>
            </a:r>
          </a:p>
          <a:p>
            <a:pPr lvl="1"/>
            <a:r>
              <a:rPr lang="en-US" dirty="0" smtClean="0"/>
              <a:t>Pang</a:t>
            </a:r>
          </a:p>
          <a:p>
            <a:pPr lvl="1"/>
            <a:r>
              <a:rPr lang="en-US" dirty="0" smtClean="0"/>
              <a:t>Zhang</a:t>
            </a:r>
          </a:p>
          <a:p>
            <a:pPr lvl="1"/>
            <a:r>
              <a:rPr lang="en-US" dirty="0" smtClean="0"/>
              <a:t>Abdul </a:t>
            </a:r>
            <a:r>
              <a:rPr lang="en-US" dirty="0" err="1" smtClean="0"/>
              <a:t>Malik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overview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b="1" dirty="0" smtClean="0"/>
              <a:t>Pre-requisite for this course: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Knowledge of undergraduate level course on Computer Networks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Those who have not acquired the fundamentals are advised to read the recommended books</a:t>
            </a:r>
            <a:endParaRPr lang="en-MY" dirty="0" smtClean="0">
              <a:solidFill>
                <a:srgbClr val="0070C0"/>
              </a:solidFill>
            </a:endParaRPr>
          </a:p>
          <a:p>
            <a:r>
              <a:rPr lang="en-MY" b="1" dirty="0" smtClean="0"/>
              <a:t>Objectives of the course: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To learn the theoretical and practical issues relating to the-state-of-the-art on computer and data communication network</a:t>
            </a:r>
          </a:p>
          <a:p>
            <a:r>
              <a:rPr lang="en-US" sz="2400" b="1" dirty="0" smtClean="0"/>
              <a:t>Learning Methods: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In-class Problem Based Discussion (PBD) sessions</a:t>
            </a:r>
          </a:p>
          <a:p>
            <a:pPr lvl="1"/>
            <a:r>
              <a:rPr lang="en-US" sz="2400" dirty="0" smtClean="0">
                <a:solidFill>
                  <a:srgbClr val="0070C0"/>
                </a:solidFill>
              </a:rPr>
              <a:t>In-lab Group Experiential Learning (GEL) sessions</a:t>
            </a:r>
            <a:endParaRPr lang="en-MY" sz="2400" dirty="0" smtClean="0">
              <a:solidFill>
                <a:srgbClr val="0070C0"/>
              </a:solidFill>
            </a:endParaRPr>
          </a:p>
          <a:p>
            <a:pPr lvl="1"/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 and data communications session 1b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Preparatory readings for Session 1b – First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1, Chapter 2: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Students with no background are advised to read the whole of Ch 2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group open book quiz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Quiz will focus on Section 2.3 Layers and 2.4 The TCP/IP protocol suite.</a:t>
            </a:r>
          </a:p>
          <a:p>
            <a:r>
              <a:rPr lang="en-US" dirty="0" smtClean="0"/>
              <a:t>Preparatory reading for Session 1b – Second part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textbook Chapter 12: 12.1 Random Access, Chapter 13: Ethernet focus on 13.1 MAC Frames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Read Preparatory notes for Interconnecting LANs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Attempt preparatory questions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Prepare for participation in class</a:t>
            </a:r>
          </a:p>
          <a:p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lecturers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Lecturers: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En. </a:t>
            </a:r>
            <a:r>
              <a:rPr lang="en-US" dirty="0" err="1" smtClean="0">
                <a:solidFill>
                  <a:srgbClr val="0070C0"/>
                </a:solidFill>
              </a:rPr>
              <a:t>Mohd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Nazri</a:t>
            </a:r>
            <a:r>
              <a:rPr lang="en-US" dirty="0" smtClean="0">
                <a:solidFill>
                  <a:srgbClr val="0070C0"/>
                </a:solidFill>
              </a:rPr>
              <a:t> Mahmud, nazriee@eng.usm.my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Room : 2.14</a:t>
            </a:r>
            <a:endParaRPr lang="en-MY" dirty="0" smtClean="0">
              <a:solidFill>
                <a:srgbClr val="0070C0"/>
              </a:solidFill>
            </a:endParaRP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Dr </a:t>
            </a:r>
            <a:r>
              <a:rPr lang="en-MY" dirty="0" err="1" smtClean="0">
                <a:solidFill>
                  <a:srgbClr val="0070C0"/>
                </a:solidFill>
              </a:rPr>
              <a:t>Kamal</a:t>
            </a:r>
            <a:r>
              <a:rPr lang="en-MY" dirty="0" smtClean="0">
                <a:solidFill>
                  <a:srgbClr val="0070C0"/>
                </a:solidFill>
              </a:rPr>
              <a:t> </a:t>
            </a:r>
            <a:r>
              <a:rPr lang="en-MY" dirty="0" err="1" smtClean="0">
                <a:solidFill>
                  <a:srgbClr val="0070C0"/>
                </a:solidFill>
              </a:rPr>
              <a:t>Zamli</a:t>
            </a:r>
            <a:r>
              <a:rPr lang="en-MY" dirty="0" smtClean="0">
                <a:solidFill>
                  <a:srgbClr val="0070C0"/>
                </a:solidFill>
              </a:rPr>
              <a:t>, eekamal@eng.usm</a:t>
            </a:r>
          </a:p>
          <a:p>
            <a:pPr lvl="1"/>
            <a:r>
              <a:rPr lang="en-MY" dirty="0" smtClean="0">
                <a:solidFill>
                  <a:srgbClr val="0070C0"/>
                </a:solidFill>
              </a:rPr>
              <a:t>Room : 3.22</a:t>
            </a: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‘AIFFAH BINTI MOHD ALI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  <a:r>
              <a:rPr lang="en-US" dirty="0" err="1" smtClean="0">
                <a:solidFill>
                  <a:srgbClr val="0070C0"/>
                </a:solidFill>
              </a:rPr>
              <a:t>Bangi</a:t>
            </a:r>
            <a:r>
              <a:rPr lang="en-US" dirty="0" smtClean="0">
                <a:solidFill>
                  <a:srgbClr val="0070C0"/>
                </a:solidFill>
              </a:rPr>
              <a:t>, Selangor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IIUM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Communication Engineering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Yes. Data </a:t>
            </a:r>
            <a:r>
              <a:rPr lang="en-US" dirty="0" err="1" smtClean="0">
                <a:solidFill>
                  <a:srgbClr val="0070C0"/>
                </a:solidFill>
              </a:rPr>
              <a:t>Comm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 yrs private-</a:t>
            </a:r>
            <a:r>
              <a:rPr lang="en-US" dirty="0" err="1" smtClean="0">
                <a:solidFill>
                  <a:srgbClr val="0070C0"/>
                </a:solidFill>
              </a:rPr>
              <a:t>Edaran</a:t>
            </a:r>
            <a:r>
              <a:rPr lang="en-US" dirty="0" smtClean="0">
                <a:solidFill>
                  <a:srgbClr val="0070C0"/>
                </a:solidFill>
              </a:rPr>
              <a:t> Computer </a:t>
            </a:r>
            <a:r>
              <a:rPr lang="en-US" dirty="0" err="1" smtClean="0">
                <a:solidFill>
                  <a:srgbClr val="0070C0"/>
                </a:solidFill>
              </a:rPr>
              <a:t>Sdn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Bhd</a:t>
            </a:r>
            <a:r>
              <a:rPr lang="en-US" dirty="0" smtClean="0">
                <a:solidFill>
                  <a:srgbClr val="0070C0"/>
                </a:solidFill>
              </a:rPr>
              <a:t>-KL, 3yrs government-IKBN BM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AIMAN SHAWKAT JAMIL YOUSEF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To be introduced later</a:t>
            </a: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MARYAM AFAF BINTI ABDUL KARIM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KL, SJ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Purdue University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Computer Engineering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No. Closest </a:t>
            </a:r>
            <a:r>
              <a:rPr lang="en-US" dirty="0" smtClean="0">
                <a:solidFill>
                  <a:srgbClr val="0070C0"/>
                </a:solidFill>
              </a:rPr>
              <a:t>is Wireless </a:t>
            </a:r>
            <a:r>
              <a:rPr lang="en-US" dirty="0" smtClean="0">
                <a:solidFill>
                  <a:srgbClr val="0070C0"/>
                </a:solidFill>
              </a:rPr>
              <a:t>System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 – 2yrs Motorola, 5 years </a:t>
            </a:r>
            <a:r>
              <a:rPr lang="en-US" dirty="0" err="1" smtClean="0">
                <a:solidFill>
                  <a:srgbClr val="0070C0"/>
                </a:solidFill>
              </a:rPr>
              <a:t>Altera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MERA UZAINI SYAIHAN BIN RAJAM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  <a:r>
              <a:rPr lang="en-US" dirty="0" err="1" smtClean="0">
                <a:solidFill>
                  <a:srgbClr val="0070C0"/>
                </a:solidFill>
              </a:rPr>
              <a:t>Nibong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Tebal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</a:t>
            </a:r>
            <a:r>
              <a:rPr lang="en-US" dirty="0" err="1" smtClean="0">
                <a:solidFill>
                  <a:srgbClr val="0070C0"/>
                </a:solidFill>
              </a:rPr>
              <a:t>HanYang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Univ</a:t>
            </a:r>
            <a:r>
              <a:rPr lang="en-US" dirty="0" smtClean="0">
                <a:solidFill>
                  <a:srgbClr val="0070C0"/>
                </a:solidFill>
              </a:rPr>
              <a:t>, SKR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Semiconductor Devices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No.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Agilent Technologies </a:t>
            </a:r>
            <a:r>
              <a:rPr lang="en-US" dirty="0" err="1" smtClean="0">
                <a:solidFill>
                  <a:srgbClr val="0070C0"/>
                </a:solidFill>
              </a:rPr>
              <a:t>Bayan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Lepas</a:t>
            </a: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STUDENTs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PANG PO KEN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Where are you from? </a:t>
            </a:r>
            <a:r>
              <a:rPr lang="en-US" dirty="0" err="1" smtClean="0">
                <a:solidFill>
                  <a:srgbClr val="0070C0"/>
                </a:solidFill>
              </a:rPr>
              <a:t>Miri</a:t>
            </a:r>
            <a:r>
              <a:rPr lang="en-US" dirty="0" smtClean="0">
                <a:solidFill>
                  <a:srgbClr val="0070C0"/>
                </a:solidFill>
              </a:rPr>
              <a:t> SARAWAK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Your UG university? UNIMAS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UG Studies? Electronic and Computer Eng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Whether you have taken similar course before? Yes. Data Comm.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Working experiences? Fresh Grad</a:t>
            </a:r>
          </a:p>
          <a:p>
            <a:pPr lvl="1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MY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2213</TotalTime>
  <Words>1452</Words>
  <Application>Microsoft Office PowerPoint</Application>
  <PresentationFormat>On-screen Show (4:3)</PresentationFormat>
  <Paragraphs>303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Opulent</vt:lpstr>
      <vt:lpstr>EEE521</vt:lpstr>
      <vt:lpstr>introduction</vt:lpstr>
      <vt:lpstr>Course overview</vt:lpstr>
      <vt:lpstr>lecturers</vt:lpstr>
      <vt:lpstr>STUDENTs</vt:lpstr>
      <vt:lpstr>STUDENTs</vt:lpstr>
      <vt:lpstr>STUDENTs</vt:lpstr>
      <vt:lpstr>STUDENTs</vt:lpstr>
      <vt:lpstr>STUDENTs</vt:lpstr>
      <vt:lpstr>STUDENTs</vt:lpstr>
      <vt:lpstr>STUDENTs</vt:lpstr>
      <vt:lpstr>STUDENTs</vt:lpstr>
      <vt:lpstr>STUDENTs</vt:lpstr>
      <vt:lpstr>STUDENTs</vt:lpstr>
      <vt:lpstr>STUDENTs</vt:lpstr>
      <vt:lpstr>teaching</vt:lpstr>
      <vt:lpstr>timetable</vt:lpstr>
      <vt:lpstr>assessment</vt:lpstr>
      <vt:lpstr>resources</vt:lpstr>
      <vt:lpstr>Software tools</vt:lpstr>
      <vt:lpstr>Syllabus – first 7 weeks</vt:lpstr>
      <vt:lpstr>LESSON PLAN </vt:lpstr>
      <vt:lpstr>LESSON PLAN </vt:lpstr>
      <vt:lpstr>LESSON PLAN </vt:lpstr>
      <vt:lpstr>LESSON PLAN </vt:lpstr>
      <vt:lpstr>LESSON PLAN </vt:lpstr>
      <vt:lpstr>LESSON PLAN</vt:lpstr>
      <vt:lpstr>Background survey</vt:lpstr>
      <vt:lpstr>grouping</vt:lpstr>
      <vt:lpstr>Computer and data communications session 1b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EEE521</dc:title>
  <dc:creator>Windows User</dc:creator>
  <cp:lastModifiedBy>Windows User</cp:lastModifiedBy>
  <cp:revision>227</cp:revision>
  <dcterms:created xsi:type="dcterms:W3CDTF">2012-01-25T01:26:26Z</dcterms:created>
  <dcterms:modified xsi:type="dcterms:W3CDTF">2012-02-20T03:29:50Z</dcterms:modified>
</cp:coreProperties>
</file>